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345"/>
    <a:srgbClr val="DDDDDD"/>
    <a:srgbClr val="1E1E1E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6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11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79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85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17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2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1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79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14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47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3ADBA-6615-4FBE-9034-F852EB255F90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6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.xml"/><Relationship Id="rId7" Type="http://schemas.openxmlformats.org/officeDocument/2006/relationships/image" Target="../media/image1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../media/media5.mp4"/><Relationship Id="rId7" Type="http://schemas.openxmlformats.org/officeDocument/2006/relationships/image" Target="../media/image29.png"/><Relationship Id="rId2" Type="http://schemas.microsoft.com/office/2007/relationships/media" Target="../media/media5.mp4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10" Type="http://schemas.openxmlformats.org/officeDocument/2006/relationships/image" Target="../media/image32.png"/><Relationship Id="rId4" Type="http://schemas.openxmlformats.org/officeDocument/2006/relationships/tags" Target="../tags/tag16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10" Type="http://schemas.openxmlformats.org/officeDocument/2006/relationships/image" Target="../media/image18.png"/><Relationship Id="rId4" Type="http://schemas.openxmlformats.org/officeDocument/2006/relationships/tags" Target="../tags/tag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836126" y="1533623"/>
            <a:ext cx="8519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Вероятности</a:t>
            </a:r>
            <a:endParaRPr lang="ru-RU" sz="72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68" y="2759873"/>
            <a:ext cx="7244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Выбора</a:t>
            </a:r>
            <a:r>
              <a:rPr lang="en-US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?..</a:t>
            </a:r>
            <a:endParaRPr lang="ru-RU" sz="72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1941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4462" y="1826059"/>
            <a:ext cx="6726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свертки также есть несколько полезных свойств: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\documentclass{article}&#10;\input{D:/some__shit/Ultra_Probably_Project/pkg.tex}&#10;\pagestyle{empty}&#10;\begin{document}&#10;&#10;$\WHITE{a \ast b = b \ast a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6" y="1826059"/>
            <a:ext cx="3848228" cy="534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1356" y="499227"/>
            <a:ext cx="3700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Коммутативность</a:t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(перестановка)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71355" y="2487419"/>
            <a:ext cx="370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Ассоциативность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\documentclass{article}&#10;\input{D:/some__shit/Ultra_Probably_Project/pkg.tex}&#10;\pagestyle{empty}&#10;\begin{document}&#10;&#10;$\WHITE{a \ast (b \ast c) =} \\&#10;\WHITE{ \phantom{123} (a \ast b) \ast c}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55" y="3260253"/>
            <a:ext cx="3809826" cy="1670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71355" y="1053225"/>
            <a:ext cx="370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Линейность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 descr="\documentclass{article}&#10;\input{D:/some__shit/Ultra_Probably_Project/pkg.tex}&#10;\pagestyle{empty}&#10;\begin{document}&#10;&#10;$\WHITE{(a+b) \ast c = } \\&#10;\WHITE{\phantom{123} a \ast c + b \ast c}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6" y="1826059"/>
            <a:ext cx="4021024" cy="15442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62" y="3495287"/>
            <a:ext cx="687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ж, вернемся к </a:t>
            </a:r>
            <a:r>
              <a:rPr lang="ru-RU" sz="3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нашим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баранам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9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14" grpId="0"/>
      <p:bldP spid="14" grpId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4462" y="1826059"/>
            <a:ext cx="6726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нашем случае, к одному и тому же множеству из пяти неизвестных значений применится свертка 121 раз: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Рисунок 36" descr="\documentclass{article}&#10;\input{D:/some__shit/Ultra_Probably_Project/pkg.tex}&#10;\pagestyle{empty}&#10;\begin{document}&#10;&#10;$\WHITE{ A = \{a_1, a_2, a_3, a_4, a_5\} ;} \\&#10;\WHITE{\phantom{123456} A \&gt; \underbrace{\ast A \ast \cdots \ast A \&gt;}_{\text{$121$ раз}} 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0" y="2698531"/>
            <a:ext cx="5195285" cy="17942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462" y="4134383"/>
            <a:ext cx="927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 ассоциативное свойство и упростим выражение, делая его итерационно:</a:t>
            </a:r>
          </a:p>
        </p:txBody>
      </p:sp>
      <p:pic>
        <p:nvPicPr>
          <p:cNvPr id="45" name="Рисунок 44" descr="\documentclass{article}&#10;\input{D:/some__shit/Ultra_Probably_Project/pkg.tex}&#10;\pagestyle{empty}&#10;\onehalfspacing&#10;\begin{document}&#10;&#10;&#10;$\WHITE{\&gt;\&gt; A \&gt; \overbrace{\ast A \ast \cdots \ast A \&gt;}^{\textnormal{$121$ раз}} =} \\&#10;\WHITE{A \underbrace{ \overleftarrow{\ast(A\ast(\cdots(A \ast A}))\cdots))}_\textnormal{{$121$ раз}}} 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2" y="1874421"/>
            <a:ext cx="5195285" cy="24979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4463" y="1826059"/>
            <a:ext cx="6286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здесь нам помогает…</a:t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(играют фанфары)</a:t>
            </a:r>
          </a:p>
          <a:p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800" b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Центральная предельная теорема</a:t>
            </a:r>
            <a:endParaRPr lang="ru-RU" sz="4000" b="1" dirty="0" smtClean="0">
              <a:solidFill>
                <a:srgbClr val="F4D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03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6" grpId="0"/>
      <p:bldP spid="16" grpId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1411" y="253528"/>
            <a:ext cx="65105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ЦПТ</a:t>
            </a:r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3200" b="1" i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Центральная предельная теорема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гласит, что сумма 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 большого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количества </a:t>
            </a:r>
            <a:r>
              <a:rPr lang="ru-RU" sz="3200" b="1" i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случайных величин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имеющих </a:t>
            </a:r>
            <a:r>
              <a:rPr lang="ru-RU" sz="3200" i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одинаковые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масштабы, будет иметь распределение, близкое к нормальному.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48" y="3429000"/>
            <a:ext cx="4035567" cy="268863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4" y="509844"/>
            <a:ext cx="3845447" cy="5129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8900" y="509844"/>
            <a:ext cx="5055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Выделим же главное: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 надо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 много</a:t>
            </a:r>
            <a:endParaRPr lang="ru-RU" sz="36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независимы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друг от друга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имеют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одинаковые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411" y="3792958"/>
            <a:ext cx="2999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еще они независимы друг от друга.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411" y="518647"/>
            <a:ext cx="5055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же практически то, что и в нашей задаче!</a:t>
            </a: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 лишь откорректировать пару моментов.</a:t>
            </a:r>
            <a:endParaRPr lang="ru-RU" sz="40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99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1412" y="295078"/>
            <a:ext cx="5654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Разберемся с тем, как понять, достаточно ли взято величин.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412" y="2049404"/>
            <a:ext cx="599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этим нам поможет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i="1" u="sng" dirty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600" i="1" u="sng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еравенство Берри - </a:t>
            </a:r>
            <a:r>
              <a:rPr lang="ru-RU" sz="3600" i="1" u="sng" dirty="0" err="1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Эссеена</a:t>
            </a:r>
            <a:endParaRPr lang="ru-RU" sz="3600" i="1" u="sng" dirty="0">
              <a:solidFill>
                <a:srgbClr val="F4D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724" y="3249732"/>
            <a:ext cx="4760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очень страшное и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показывать его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неподготовленному зрителю очень опасно.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353" y="1858629"/>
            <a:ext cx="36352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надо - значит </a:t>
            </a:r>
            <a:r>
              <a:rPr lang="ru-RU" sz="8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346" y="6506747"/>
            <a:ext cx="1197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сам разбираюсь с ним уже 3 дня и </a:t>
            </a:r>
            <a:r>
              <a:rPr lang="ru-RU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нихрена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понимаю.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\documentclass{article}&#10;\input{D:/some__shit/Ultra_Probably_Project/pkg.tex}&#10;\pagestyle{empty}&#10;\begin{document}&#10;&#10;\WHITE{\phantom{01234567890} Для независимых случайных величин $X_k$,}&#10;&#10;\WHITE{$$\text{таких, что:} \&gt;\&gt;\&gt; M(X_k) = 0, \; M(X^2_k) = \sigma^2_k, \; M(|X^3_k|) = \rho_k.$$}&#10;&#10;\WHITE{$$\text{Введем обозначения:} \&gt;\&gt; s^2_n = \displaystyle \sum ^n_{i=1} \sigma^2_i \&gt;\ \text{и} \&gt;\ r_n = \displaystyle \sum^n_{i=1} \rho_i.$$}&#10;&#10;\WHITE{\phantom{13} Тогда если $F_n = \displaystyle \sum^n_{i=1} \frac{X_i}{s_n}$, а $\mathcal{N}(x)$ \--- нормальное распределение,}&#10;&#10;\WHITE{$$\text{то:} \&gt;\&gt;\&gt; |F_n(x)-\mathcal{N}(x)| \leq C \frac{r_n}{s^3_n} \&gt;\&gt; \text{выполняется для всех $x$ и $n$.} $$ 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3" y="362538"/>
            <a:ext cx="11336054" cy="606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412" y="362538"/>
            <a:ext cx="5654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Ужасающе, да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Разберемся по частям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68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 descr="\documentclass{article}&#10;\input{D:/some__shit/Ultra_Probably_Project/pkg.tex}&#10;\pagestyle{empty}&#10;\begin{document}&#10;&#10;\raggedright &#10;\onehalfspacing&#10;&#10;\quad\ \WHITE{Для независимых случайных} \\&#10;\quad\ \WHITE{величин $X_1, X_2 \dots X_k$, таких, что: }&#10;&#10;\begin{itemize}&#10;&#10;\item[\WHITE{\textbullet}] \WHITE{\text{\small Матожидание} $ M(X_k) = \mu = 0,$}&#10;&#10;\item[\WHITE{\textbullet}] \WHITE{\text{\small Дисперсия} $ M(X^2_k) = \sigma^2_k &gt; 0,$} &#10;&#10;\item[\WHITE{\textbullet}] \WHITE{\text{\small Асимметрия} $ M(|X^3_k|) = \rho_k &lt; \infty.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27" y="279110"/>
            <a:ext cx="6049848" cy="374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412" y="362538"/>
            <a:ext cx="40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Вначале это: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413" y="1008869"/>
            <a:ext cx="4969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M(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тый</a:t>
            </a:r>
            <a:r>
              <a:rPr lang="ru-RU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случайной величины</a:t>
            </a:r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</a:t>
            </a:r>
          </a:p>
          <a:p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– числовая характеристика распределения.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53436" y="4794472"/>
            <a:ext cx="37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Считается эта вещь несложно, пугает лишь ее запись: 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5586608" y="4434214"/>
            <a:ext cx="6426267" cy="2141950"/>
            <a:chOff x="5586608" y="4434214"/>
            <a:chExt cx="6426267" cy="2141950"/>
          </a:xfrm>
        </p:grpSpPr>
        <p:pic>
          <p:nvPicPr>
            <p:cNvPr id="18" name="Рисунок 17" descr="\documentclass{article}&#10;\input{D:/some__shit/Ultra_Probably_Project/pkg.tex}&#10;\pagestyle{empty}&#10;\begin{document}&#10;&#10;\centering&#10;&#10;$$\WHITE{M(X^n) =  \displaystyle\sum_x x^n a_x ,}$$&#10;\WHITE{где $a_x$ - соответствующий элемент \\ множества возможных значений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498" y="4567174"/>
              <a:ext cx="5751539" cy="1885859"/>
            </a:xfrm>
            <a:prstGeom prst="rect">
              <a:avLst/>
            </a:prstGeom>
          </p:spPr>
        </p:pic>
        <p:sp>
          <p:nvSpPr>
            <p:cNvPr id="95" name="Прямоугольник 94"/>
            <p:cNvSpPr/>
            <p:nvPr/>
          </p:nvSpPr>
          <p:spPr>
            <a:xfrm>
              <a:off x="5586608" y="4434214"/>
              <a:ext cx="6426267" cy="21419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43290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5" grpId="1"/>
      <p:bldP spid="46" grpId="0"/>
      <p:bldP spid="4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 descr="\documentclass{article}&#10;\input{D:/some__shit/Ultra_Probably_Project/pkg.tex}&#10;\pagestyle{empty}&#10;\begin{document}&#10;&#10;\raggedright &#10;\onehalfspacing&#10;&#10;\begin{itemize}&#10;&#10;\item[\WHITE{\textbullet}] \WHITE{\text{\small Матожидание} $M(X)  = 0,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7" y="541445"/>
            <a:ext cx="4691146" cy="391635"/>
          </a:xfrm>
          <a:prstGeom prst="rect">
            <a:avLst/>
          </a:prstGeom>
        </p:spPr>
      </p:pic>
      <p:pic>
        <p:nvPicPr>
          <p:cNvPr id="3" name="v2_slide16_center_mu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34728"/>
            <a:ext cx="4725429" cy="5020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412" y="174648"/>
            <a:ext cx="403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 на нашем примере: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1305" y="297566"/>
            <a:ext cx="582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нашем случае варианты могут быть посчитаны по пальцам. Также работает и с 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матожиданием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M(X)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\documentclass{article}&#10;\input{D:/some__shit/Ultra_Probably_Project/pkg.tex}&#10;\pagestyle{empty}&#10;\begin{document}&#10;\centering&#10;\doublespacing&#10;\color{white}{&#10;$\WHITE{\!\!\!\!\!\! M(X) = \text{взвешенная сумма всех частей:}}$\\&#10;$\displaystyle\sum_x x\!\cdot\! a_x = 1a_1+2a_2+3a_3+4a_4+5a_5$&#10;}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2" y="5034319"/>
            <a:ext cx="6075767" cy="12992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831166" y="1526985"/>
            <a:ext cx="4838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это очевидно не так.</a:t>
            </a:r>
          </a:p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наше распределение должно быть «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отцентровано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»: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\documentclass{article}&#10;\input{D:/some__shit/Ultra_Probably_Project/pkg.tex}&#10;\pagestyle{empty}&#10;\begin{document}&#10;\centering&#10;\onehalfspacing&#10;&#10;\color{white}{&#10;$M(X) = (1-\mu)a_1+(3-\mu)a_3+$\\&#10;$(4-\mu)a_4+(5-\mu)a_5 = 0$\\&#10;Здесь $\mu$ \--- матожидание в \textit{обычном} случае:\\&#10;$\mu = \displaystyle\sum_x x\cdot a_x$ &#10;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86" y="3433292"/>
            <a:ext cx="6469999" cy="21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2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  <p:bldP spid="12" grpId="1"/>
      <p:bldP spid="21" grpId="0"/>
      <p:bldP spid="21" grpId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4485547"/>
            <a:ext cx="5878009" cy="21062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9" y="2492333"/>
            <a:ext cx="4667901" cy="19243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0" y="508462"/>
            <a:ext cx="5465867" cy="1914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0281" y="1408427"/>
            <a:ext cx="55335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Небольшой интерактив.</a:t>
            </a:r>
          </a:p>
          <a:p>
            <a:pPr algn="just"/>
            <a:endParaRPr lang="ru-RU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бы взяли вы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95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24423" y="494027"/>
            <a:ext cx="5676376" cy="5910115"/>
            <a:chOff x="724423" y="494027"/>
            <a:chExt cx="5676376" cy="5910115"/>
          </a:xfrm>
        </p:grpSpPr>
        <p:sp>
          <p:nvSpPr>
            <p:cNvPr id="3" name="TextBox 2"/>
            <p:cNvSpPr txBox="1"/>
            <p:nvPr/>
          </p:nvSpPr>
          <p:spPr>
            <a:xfrm>
              <a:off x="724423" y="5203813"/>
              <a:ext cx="56763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..Результат не так важен</a:t>
              </a:r>
              <a:r>
                <a:rPr lang="en-US" sz="36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как сам процесс выбора...</a:t>
              </a:r>
              <a:endPara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58" y="494027"/>
              <a:ext cx="3499371" cy="470978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096000" y="1034113"/>
            <a:ext cx="5654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для будущей простоты можно убрать незначительную информацию, оставив лишь отзывы других людей.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29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4485547"/>
            <a:ext cx="5878009" cy="21062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9" y="2492333"/>
            <a:ext cx="4667901" cy="19243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0" y="508462"/>
            <a:ext cx="5465867" cy="191497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951149"/>
            <a:ext cx="6151542" cy="253594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-95500" y="158325"/>
            <a:ext cx="6861907" cy="6507688"/>
            <a:chOff x="7025278" y="678804"/>
            <a:chExt cx="3641279" cy="564643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17" y="2269337"/>
              <a:ext cx="3614693" cy="218963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78" y="4420234"/>
              <a:ext cx="3627987" cy="1905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570" y="678804"/>
              <a:ext cx="3627987" cy="19050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701424" y="971483"/>
            <a:ext cx="5210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Попробуем рассмотреть лишь одну опцию.</a:t>
            </a:r>
          </a:p>
        </p:txBody>
      </p:sp>
      <p:pic>
        <p:nvPicPr>
          <p:cNvPr id="3" name="v2_slide4_tex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96086" y="2546716"/>
            <a:ext cx="4940380" cy="35288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0832" y="3548892"/>
            <a:ext cx="5210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в том, что мы не знаем, как взвешена наша игральная кость.</a:t>
            </a:r>
          </a:p>
        </p:txBody>
      </p:sp>
    </p:spTree>
    <p:extLst>
      <p:ext uri="{BB962C8B-B14F-4D97-AF65-F5344CB8AC3E}">
        <p14:creationId xmlns:p14="http://schemas.microsoft.com/office/powerpoint/2010/main" val="4266576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8618" y="442437"/>
            <a:ext cx="5210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рассматриваемого объекта – </a:t>
            </a:r>
            <a:r>
              <a:rPr lang="ru-RU" sz="3600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122 события.</a:t>
            </a:r>
          </a:p>
          <a:p>
            <a:pPr algn="ctr"/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 событий – бросок одной и той же взвешенной пятигранной игральной кости.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4" y="442437"/>
            <a:ext cx="5361351" cy="3829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601" y="4410825"/>
            <a:ext cx="11110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будет проще показать ожидаемые данные при известной </a:t>
            </a:r>
            <a:r>
              <a:rPr lang="en-US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простой</a:t>
            </a:r>
            <a:r>
              <a:rPr lang="en-US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3600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36540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618" y="442437"/>
            <a:ext cx="5368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Пусть произошло два события-броска. Тогда несложно будет составить таблицу сумм бросков.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617" y="2750761"/>
            <a:ext cx="6139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полученной таблицы можно составить диаграмму, показывающую вероятность  получения данных сумм.</a:t>
            </a:r>
          </a:p>
        </p:txBody>
      </p:sp>
      <p:pic>
        <p:nvPicPr>
          <p:cNvPr id="4" name="v2_slide6_animated_ba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4708" y="1164709"/>
            <a:ext cx="5429758" cy="558489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7141464" y="442437"/>
            <a:ext cx="4372165" cy="4392953"/>
            <a:chOff x="7141464" y="442437"/>
            <a:chExt cx="4372165" cy="4392953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976" y="442437"/>
              <a:ext cx="3664653" cy="697220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5849" y="2622263"/>
              <a:ext cx="3718742" cy="70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7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50" y="329703"/>
            <a:ext cx="655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есть ли другой способ получить подобный результат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150" y="1530032"/>
            <a:ext cx="655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примеру, если распределение будет неравномерным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4" y="242021"/>
            <a:ext cx="4715788" cy="336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150" y="2730361"/>
            <a:ext cx="717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же два разных распределения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5" y="3421459"/>
            <a:ext cx="4715788" cy="33684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4" y="3372040"/>
            <a:ext cx="5298510" cy="31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pic>
        <p:nvPicPr>
          <p:cNvPr id="6" name="v2_slide8_convolution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48" y="0"/>
            <a:ext cx="13923078" cy="783173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13148" y="329703"/>
            <a:ext cx="6726479" cy="2800767"/>
            <a:chOff x="313148" y="329703"/>
            <a:chExt cx="6726479" cy="2800767"/>
          </a:xfrm>
        </p:grpSpPr>
        <p:sp>
          <p:nvSpPr>
            <p:cNvPr id="3" name="TextBox 2"/>
            <p:cNvSpPr txBox="1"/>
            <p:nvPr/>
          </p:nvSpPr>
          <p:spPr>
            <a:xfrm>
              <a:off x="313148" y="329703"/>
              <a:ext cx="672647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</a:t>
              </a:r>
            </a:p>
            <a:p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ru-RU" sz="48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 или «</a:t>
              </a:r>
              <a:r>
                <a:rPr lang="ru-RU" sz="48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Конволюция</a:t>
              </a:r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en-US" sz="4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ru-RU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(дискретная)</a:t>
              </a:r>
            </a:p>
          </p:txBody>
        </p:sp>
        <p:pic>
          <p:nvPicPr>
            <p:cNvPr id="10" name="Рисунок 9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072" y="448154"/>
              <a:ext cx="622629" cy="76251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168621" y="4209405"/>
            <a:ext cx="672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Финальные значения – примерные.</a:t>
            </a:r>
            <a:endParaRPr lang="ru-RU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00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pic>
        <p:nvPicPr>
          <p:cNvPr id="18" name="v2_slide9_convolution_demo_lis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8754" y="1245280"/>
            <a:ext cx="7458818" cy="5594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462" y="1826059"/>
            <a:ext cx="6726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попробовать раскрыть формулу для нашего примера, то она может выглядеть так: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 descr="\documentclass{article}&#10;\input{D:/some__shit/Ultra_Probably_Project/pkg.tex}&#10;\pagestyle{empty}&#10;\begin{document}&#10;&#10;$\WHITE{(a \ast b)_n = \displaystyle \sum_{i=1}^{n} {a}_i \cdot {b}_{(n-i+1)}}$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8" y="3580385"/>
            <a:ext cx="6581138" cy="1634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461" y="5472815"/>
            <a:ext cx="67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 –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множества значений.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61" y="3958685"/>
            <a:ext cx="67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еще одном примере: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\documentclass{article}&#10;\input{D:/some__shit/Ultra_Probably_Project/pkg.tex}&#10;\pagestyle{empty}&#10;\begin{document}&#10;&#10;$\WHITE{ \{1,2,3\} \ast \{4,5,6\} }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6" y="4926015"/>
            <a:ext cx="5754514" cy="7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6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00508 -3.7037E-6 C -0.00782 -3.7037E-6 -0.01003 -0.07407 -0.01003 -0.13379 L -0.01003 -0.26689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2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6" grpId="0"/>
      <p:bldP spid="6" grpId="1"/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08.361"/>
  <p:tag name="ORIGINALWIDTH" val="2305.212"/>
  <p:tag name="OUTPUTTYPE" val="PNG"/>
  <p:tag name="IGUANATEXVERSION" val="160"/>
  <p:tag name="LATEXADDIN" val="\documentclass{article}&#10;\input{D:/some__shit/Ultra_Probably_Project/pkg.tex}&#10;\pagestyle{empty}&#10;\onehalfspacing&#10;\begin{document}&#10;&#10;&#10;$\WHITE{\&gt;\&gt; A \&gt; \overbrace{\ast A \ast \cdots \ast A \&gt;}^{\textnormal{$121$ раз}} =} \\&#10;\WHITE{A \underbrace{ \overleftarrow{\ast(A\ast(\cdots(A \ast A}))\cdots))}_\textnormal{{$121$ раз}}} $&#10;&#10;\end{document}"/>
  <p:tag name="IGUANATEXSIZE" val="36"/>
  <p:tag name="IGUANATEXCURSOR" val="11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30.859"/>
  <p:tag name="ORIGINALWIDTH" val="5850.019"/>
  <p:tag name="OUTPUTTYPE" val="PNG"/>
  <p:tag name="IGUANATEXVERSION" val="160"/>
  <p:tag name="LATEXADDIN" val="\documentclass{article}&#10;\input{D:/some__shit/Ultra_Probably_Project/pkg.tex}&#10;\pagestyle{empty}&#10;\begin{document}&#10;&#10;\WHITE{\phantom{01234567890} Для независимых случайных величин $X_k$,}&#10;&#10;\WHITE{$$\text{таких, что:} \&gt;\&gt;\&gt; M(X_k) = 0, \; M(X^2_k) = \sigma^2_k, \; M(|X^3_k|) = \rho_k.$$}&#10;&#10;\WHITE{$$\text{Введем обозначения:} \&gt;\&gt; s^2_n = \displaystyle \sum ^n_{i=1} \sigma^2_i \&gt;\ \text{и} \&gt;\ r_n = \displaystyle \sum^n_{i=1} \rho_i.$$}&#10;&#10;\WHITE{\phantom{13} Тогда если $F_n = \displaystyle \sum^n_{i=1} \frac{X_i}{s_n}$, а $\mathcal{N}(x)$ \--- нормальное распределение,}&#10;&#10;\WHITE{$$\text{то:} \&gt;\&gt;\&gt; |F_n(x)-\mathcal{N}(x)| \leq C \frac{r_n}{s^3_n} \&gt;\&gt; \text{выполняется для всех $x$ и $n$.} $$ }&#10;&#10;\end{document}"/>
  <p:tag name="IGUANATEXSIZE" val="60"/>
  <p:tag name="IGUANATEXCURSOR" val="57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86.502"/>
  <p:tag name="ORIGINALWIDTH" val="3208.849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quad\ \WHITE{Для независимых случайных} \\&#10;\quad\ \WHITE{величин $X_1, X_2 \dots X_k$, таких, что: }&#10;&#10;\begin{itemize}&#10;&#10;\item[\WHITE{\textbullet}] \WHITE{\text{\small Матожидание} $ M(X_k) = \mu = 0,$}&#10;&#10;\item[\WHITE{\textbullet}] \WHITE{\text{\small Дисперсия} $ M(X^2_k) = \sigma^2_k &gt; 0,$} &#10;&#10;\item[\WHITE{\textbullet}] \WHITE{\text{\small Асимметрия} $ M(|X^3_k|) = \rho_k &lt; \infty.$}&#10;&#10;\end{itemize}&#10;&#10;\end{document}"/>
  <p:tag name="IGUANATEXSIZE" val="60"/>
  <p:tag name="IGUANATEXCURSOR" val="341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68.616"/>
  <p:tag name="ORIGINALWIDTH" val="3259.093"/>
  <p:tag name="OUTPUTTYPE" val="PNG"/>
  <p:tag name="IGUANATEXVERSION" val="160"/>
  <p:tag name="LATEXADDIN" val="\documentclass{article}&#10;\input{D:/some__shit/Ultra_Probably_Project/pkg.tex}&#10;\pagestyle{empty}&#10;\begin{document}&#10;&#10;\centering&#10;&#10;$$\WHITE{M(X^n) =  \displaystyle\sum_x x^n a_x ,}$$&#10;\WHITE{где $a_x$ - соответствующий элемент \\ множества возможных значений}&#10;&#10;\end{document}"/>
  <p:tag name="IGUANATEXSIZE" val="60"/>
  <p:tag name="IGUANATEXCURSOR" val="26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88.189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begin{itemize}&#10;&#10;\item[\WHITE{\textbullet}] \WHITE{\text{\small Матожидание} $M(X)  = 0,$}&#10;&#10;\end{itemize}&#10;&#10;\end{document}"/>
  <p:tag name="IGUANATEXSIZE" val="60"/>
  <p:tag name="IGUANATEXCURSOR" val="223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10.6487"/>
  <p:tag name="ORIGINALWIDTH" val="3790.776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\!\!\!\!\!\! M(X) = \text{взвешенная сумма всех частей:}}$\\&#10;$\displaystyle\sum_x x\!\cdot\! a_x = 1a_1+2a_2+3a_3+4a_4+5a_5$&#10;}&#10;\end{document}"/>
  <p:tag name="IGUANATEXSIZE" val="60"/>
  <p:tag name="IGUANATEXCURSOR" val="19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29.584"/>
  <p:tag name="ORIGINALWIDTH" val="4036.745"/>
  <p:tag name="OUTPUTTYPE" val="PNG"/>
  <p:tag name="IGUANATEXVERSION" val="160"/>
  <p:tag name="LATEXADDIN" val="\documentclass{article}&#10;\input{D:/some__shit/Ultra_Probably_Project/pkg.tex}&#10;\pagestyle{empty}&#10;\begin{document}&#10;\centering&#10;\onehalfspacing&#10;&#10;\color{white}{&#10;$M(X) = (1-\mu)a_1+(3-\mu)a_3+$\\&#10;$(4-\mu)a_4+(5-\mu)a_5 = 0$\\&#10;Здесь $\mu$ \--- матожидание в \textit{обычном} случае:\\&#10;$\mu = \displaystyle\sum_x x\cdot a_x$ &#10;}&#10;\end{document}"/>
  <p:tag name="IGUANATEXSIZE" val="60"/>
  <p:tag name="IGUANATEXCURSOR" val="15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9.1788"/>
  <p:tag name="ORIGINALWIDTH" val="2291.714"/>
  <p:tag name="OUTPUTTYPE" val="PNG"/>
  <p:tag name="IGUANATEXVERSION" val="160"/>
  <p:tag name="LATEXADDIN" val="\documentclass{article}&#10;\input{D:/some__shit/Ultra_Probably_Project/pkg.tex}&#10;\pagestyle{empty}&#10;\begin{document}&#10;&#10;$\WHITE{(a \ast b)_n = \displaystyle \sum_{i=1}^{n} {a}_i \cdot {b}_{(n-i+1)}}$&#10;&#10;\end{document}&#10;"/>
  <p:tag name="IGUANATEXSIZE" val="60"/>
  <p:tag name="IGUANATEXCURSOR" val="18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573.303"/>
  <p:tag name="OUTPUTTYPE" val="PNG"/>
  <p:tag name="IGUANATEXVERSION" val="160"/>
  <p:tag name="LATEXADDIN" val="\documentclass{article}&#10;\input{D:/some__shit/Ultra_Probably_Project/pkg.tex}&#10;\pagestyle{empty}&#10;\begin{document}&#10;&#10;$\WHITE{ \{1,2,3\} \ast \{4,5,6\} }$&#10;&#10;\end{document}"/>
  <p:tag name="IGUANATEXSIZE" val="60"/>
  <p:tag name="IGUANATEXCURSOR" val="146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1052.119"/>
  <p:tag name="OUTPUTTYPE" val="PNG"/>
  <p:tag name="IGUANATEXVERSION" val="160"/>
  <p:tag name="LATEXADDIN" val="\documentclass{article}&#10;\input{D:/some__shit/Ultra_Probably_Project/pkg.tex}&#10;\pagestyle{empty}&#10;\begin{document}&#10;&#10;$\WHITE{a \ast b = b \ast a}$&#10;&#10;\end{document}"/>
  <p:tag name="IGUANATEXSIZE" val="60"/>
  <p:tag name="IGUANATEXCURSOR" val="14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6.6929"/>
  <p:tag name="ORIGINALWIDTH" val="1041.62"/>
  <p:tag name="OUTPUTTYPE" val="PNG"/>
  <p:tag name="IGUANATEXVERSION" val="160"/>
  <p:tag name="LATEXADDIN" val="\documentclass{article}&#10;\input{D:/some__shit/Ultra_Probably_Project/pkg.tex}&#10;\pagestyle{empty}&#10;\begin{document}&#10;&#10;$\WHITE{a \ast (b \ast c) =} \\&#10;\WHITE{ \phantom{123} (a \ast b) \ast c}$&#10;&#10;\end{document}"/>
  <p:tag name="IGUANATEXSIZE" val="60"/>
  <p:tag name="IGUANATEXCURSOR" val="165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.1972"/>
  <p:tag name="ORIGINALWIDTH" val="1099.363"/>
  <p:tag name="OUTPUTTYPE" val="PNG"/>
  <p:tag name="IGUANATEXVERSION" val="160"/>
  <p:tag name="LATEXADDIN" val="\documentclass{article}&#10;\input{D:/some__shit/Ultra_Probably_Project/pkg.tex}&#10;\pagestyle{empty}&#10;\begin{document}&#10;&#10;$\WHITE{(a+b) \ast c = } \\&#10;\WHITE{\phantom{123} a \ast c + b \ast c}$&#10;&#10;\end{document}"/>
  <p:tag name="IGUANATEXSIZE" val="60"/>
  <p:tag name="IGUANATEXCURSOR" val="199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10.1613"/>
  <p:tag name="ORIGINALWIDTH" val="2056.243"/>
  <p:tag name="OUTPUTTYPE" val="PNG"/>
  <p:tag name="IGUANATEXVERSION" val="160"/>
  <p:tag name="LATEXADDIN" val="\documentclass{article}&#10;\input{D:/some__shit/Ultra_Probably_Project/pkg.tex}&#10;\pagestyle{empty}&#10;\begin{document}&#10;&#10;$\WHITE{ A = \{a_1, a_2, a_3, a_4, a_5\} ;} \\&#10;\WHITE{\phantom{123456} A \&gt; \underbrace{\ast A \ast \cdots \ast A \&gt;}_{\text{$121$ раз}} }$&#10;&#10;\end{document}"/>
  <p:tag name="IGUANATEXSIZE" val="36"/>
  <p:tag name="IGUANATEXCURSOR" val="189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9789</TotalTime>
  <Words>457</Words>
  <Application>Microsoft Office PowerPoint</Application>
  <PresentationFormat>Широкоэкранный</PresentationFormat>
  <Paragraphs>66</Paragraphs>
  <Slides>16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Юра</dc:creator>
  <cp:lastModifiedBy>Юра</cp:lastModifiedBy>
  <cp:revision>148</cp:revision>
  <dcterms:created xsi:type="dcterms:W3CDTF">2023-11-01T05:41:05Z</dcterms:created>
  <dcterms:modified xsi:type="dcterms:W3CDTF">2023-11-20T16:41:12Z</dcterms:modified>
</cp:coreProperties>
</file>